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77" r:id="rId6"/>
    <p:sldId id="261" r:id="rId7"/>
    <p:sldId id="267" r:id="rId8"/>
    <p:sldId id="268" r:id="rId9"/>
    <p:sldId id="269" r:id="rId10"/>
    <p:sldId id="270" r:id="rId11"/>
    <p:sldId id="272" r:id="rId12"/>
    <p:sldId id="273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74" r:id="rId21"/>
    <p:sldId id="265" r:id="rId22"/>
    <p:sldId id="276" r:id="rId23"/>
    <p:sldId id="275" r:id="rId24"/>
    <p:sldId id="286" r:id="rId25"/>
  </p:sldIdLst>
  <p:sldSz cx="14630400" cy="8229600"/>
  <p:notesSz cx="8229600" cy="14630400"/>
  <p:embeddedFontLst>
    <p:embeddedFont>
      <p:font typeface="Lora" pitchFamily="2" charset="0"/>
      <p:regular r:id="rId27"/>
      <p:bold r:id="rId28"/>
    </p:embeddedFont>
    <p:embeddedFont>
      <p:font typeface="Source Sans Pro" panose="020B0503030403020204" pitchFamily="3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450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661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8AC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8AC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8AC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315" y="797255"/>
            <a:ext cx="8280529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MedSymphony: Harmony Conditions and Prediction System</a:t>
            </a:r>
            <a:endParaRPr lang="en-US" sz="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A96BC-F48F-4BDA-BA5F-6452D9391AD3}"/>
              </a:ext>
            </a:extLst>
          </p:cNvPr>
          <p:cNvSpPr txBox="1"/>
          <p:nvPr/>
        </p:nvSpPr>
        <p:spPr>
          <a:xfrm>
            <a:off x="500315" y="3666281"/>
            <a:ext cx="8549640" cy="2704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Lora" panose="020F0502020204030204" pitchFamily="2" charset="0"/>
                <a:cs typeface="Times New Roman" panose="02020603050405020304" pitchFamily="18" charset="0"/>
              </a:rPr>
              <a:t>NAME : RAJARAM 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Lora" panose="020F0502020204030204" pitchFamily="2" charset="0"/>
                <a:cs typeface="Times New Roman" panose="02020603050405020304" pitchFamily="18" charset="0"/>
              </a:rPr>
              <a:t>REGISTER NUMBER : RA2332014010107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Lora" panose="020F0502020204030204" pitchFamily="2" charset="0"/>
                <a:cs typeface="Times New Roman" panose="02020603050405020304" pitchFamily="18" charset="0"/>
              </a:rPr>
              <a:t>DEPARTMENT : M.Sc. APPLIED DATA SCIENCE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Lora" panose="020F0502020204030204" pitchFamily="2" charset="0"/>
                <a:cs typeface="Times New Roman" panose="02020603050405020304" pitchFamily="18" charset="0"/>
              </a:rPr>
              <a:t>COLLEGE : SRM INSTITUTE OF SCIENCE AND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0610A8-D472-D906-C083-AA09FB572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9990324-E2ED-518B-2D9D-852B056EA630}"/>
              </a:ext>
            </a:extLst>
          </p:cNvPr>
          <p:cNvSpPr txBox="1">
            <a:spLocks/>
          </p:cNvSpPr>
          <p:nvPr/>
        </p:nvSpPr>
        <p:spPr>
          <a:xfrm>
            <a:off x="335280" y="541161"/>
            <a:ext cx="13959840" cy="7683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anose="020F0502020204030204" pitchFamily="2" charset="0"/>
              </a:rPr>
              <a:t>TF-IDF (Term Frequency – Inverse Document Frequency)</a:t>
            </a:r>
            <a:endParaRPr lang="en-IN" sz="4000" dirty="0">
              <a:solidFill>
                <a:schemeClr val="accent2">
                  <a:lumMod val="60000"/>
                  <a:lumOff val="40000"/>
                </a:schemeClr>
              </a:solidFill>
              <a:latin typeface="Lora" panose="020F0502020204030204" pitchFamily="2" charset="0"/>
              <a:ea typeface="Inter Bold"/>
              <a:cs typeface="Times New Roman" panose="02020603050405020304" pitchFamily="18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CE6348D-A968-7DBD-BE1F-21B881E6B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" y="1994573"/>
            <a:ext cx="13809044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it does: </a:t>
            </a:r>
            <a:r>
              <a:rPr lang="en-US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Converts text into numerical form, showing how important a word is in a document relative to other documents.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it's used: </a:t>
            </a:r>
            <a:r>
              <a:rPr lang="en-US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Highlights unique and meaningful words in each review, giving weight to rare but important terms.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TF counts how often a word appears.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IDF reduces the weight of common words across many documents.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br>
              <a:rPr lang="en-US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word "diabetes" appears frequently in one review but rarely elsewhere, it gets a high score.</a:t>
            </a:r>
          </a:p>
        </p:txBody>
      </p:sp>
    </p:spTree>
    <p:extLst>
      <p:ext uri="{BB962C8B-B14F-4D97-AF65-F5344CB8AC3E}">
        <p14:creationId xmlns:p14="http://schemas.microsoft.com/office/powerpoint/2010/main" val="186651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BF921A-6A20-5552-03F4-D8ED55789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EC33F7-829F-9430-A53E-B2D479571C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304618"/>
              </p:ext>
            </p:extLst>
          </p:nvPr>
        </p:nvGraphicFramePr>
        <p:xfrm>
          <a:off x="1006474" y="3051367"/>
          <a:ext cx="12617451" cy="368575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4205817">
                  <a:extLst>
                    <a:ext uri="{9D8B030D-6E8A-4147-A177-3AD203B41FA5}">
                      <a16:colId xmlns:a16="http://schemas.microsoft.com/office/drawing/2014/main" val="676290860"/>
                    </a:ext>
                  </a:extLst>
                </a:gridCol>
                <a:gridCol w="4205817">
                  <a:extLst>
                    <a:ext uri="{9D8B030D-6E8A-4147-A177-3AD203B41FA5}">
                      <a16:colId xmlns:a16="http://schemas.microsoft.com/office/drawing/2014/main" val="2126563120"/>
                    </a:ext>
                  </a:extLst>
                </a:gridCol>
                <a:gridCol w="4205817">
                  <a:extLst>
                    <a:ext uri="{9D8B030D-6E8A-4147-A177-3AD203B41FA5}">
                      <a16:colId xmlns:a16="http://schemas.microsoft.com/office/drawing/2014/main" val="2341175654"/>
                    </a:ext>
                  </a:extLst>
                </a:gridCol>
              </a:tblGrid>
              <a:tr h="737150">
                <a:tc>
                  <a:txBody>
                    <a:bodyPr/>
                    <a:lstStyle/>
                    <a:p>
                      <a:r>
                        <a:rPr lang="en-IN" sz="2500" b="1" dirty="0">
                          <a:latin typeface="Inter Bold"/>
                          <a:cs typeface="Times New Roman" panose="02020603050405020304" pitchFamily="18" charset="0"/>
                        </a:rPr>
                        <a:t>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500" b="1">
                          <a:latin typeface="Inter Bold"/>
                          <a:cs typeface="Times New Roman" panose="02020603050405020304" pitchFamily="18" charset="0"/>
                        </a:rPr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500" b="1" dirty="0">
                          <a:latin typeface="Inter Bold"/>
                          <a:cs typeface="Times New Roman" panose="02020603050405020304" pitchFamily="18" charset="0"/>
                        </a:rPr>
                        <a:t>Output 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00117"/>
                  </a:ext>
                </a:extLst>
              </a:tr>
              <a:tr h="737150">
                <a:tc>
                  <a:txBody>
                    <a:bodyPr/>
                    <a:lstStyle/>
                    <a:p>
                      <a:r>
                        <a:rPr lang="en-IN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Tokenization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Breaks text into words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["medicine", "works", "great"]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5414426"/>
                  </a:ext>
                </a:extLst>
              </a:tr>
              <a:tr h="737150">
                <a:tc>
                  <a:txBody>
                    <a:bodyPr/>
                    <a:lstStyle/>
                    <a:p>
                      <a:r>
                        <a:rPr lang="en-IN" sz="2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Stopword</a:t>
                      </a:r>
                      <a:r>
                        <a:rPr lang="en-IN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Removal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Removes common words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["medicine", "works", "great"]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2949589"/>
                  </a:ext>
                </a:extLst>
              </a:tr>
              <a:tr h="737150">
                <a:tc>
                  <a:txBody>
                    <a:bodyPr/>
                    <a:lstStyle/>
                    <a:p>
                      <a:r>
                        <a:rPr lang="en-IN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Lemmatization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Converts words to base 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["medicine", "work", "great"]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946010"/>
                  </a:ext>
                </a:extLst>
              </a:tr>
              <a:tr h="737150">
                <a:tc>
                  <a:txBody>
                    <a:bodyPr/>
                    <a:lstStyle/>
                    <a:p>
                      <a:r>
                        <a:rPr lang="en-IN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TF-IDF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Weighs words by importance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[0.3, 0.0, 0.8, 0.0, ...]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052152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C87694A5-EFEA-A1E2-6017-3C432606A84D}"/>
              </a:ext>
            </a:extLst>
          </p:cNvPr>
          <p:cNvSpPr txBox="1">
            <a:spLocks/>
          </p:cNvSpPr>
          <p:nvPr/>
        </p:nvSpPr>
        <p:spPr>
          <a:xfrm>
            <a:off x="1006473" y="790535"/>
            <a:ext cx="12617451" cy="7683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60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anose="020F0502020204030204" pitchFamily="2" charset="0"/>
                <a:ea typeface="Inter Bold"/>
                <a:cs typeface="Times New Roman" panose="02020603050405020304" pitchFamily="18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767024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818652-A369-8018-5517-FDD26A6B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D39C602-CE59-71DF-F529-1929DB1FDB6A}"/>
              </a:ext>
            </a:extLst>
          </p:cNvPr>
          <p:cNvSpPr/>
          <p:nvPr/>
        </p:nvSpPr>
        <p:spPr>
          <a:xfrm>
            <a:off x="3799545" y="323540"/>
            <a:ext cx="7616190" cy="646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IN" sz="41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anose="020F0502020204030204" pitchFamily="2" charset="0"/>
                <a:cs typeface="Times New Roman" panose="02020603050405020304" pitchFamily="18" charset="0"/>
              </a:rPr>
              <a:t>How It’s Working ?</a:t>
            </a:r>
            <a:endParaRPr lang="en-US" sz="4100" dirty="0">
              <a:solidFill>
                <a:schemeClr val="accent2">
                  <a:lumMod val="60000"/>
                  <a:lumOff val="40000"/>
                </a:schemeClr>
              </a:solidFill>
              <a:latin typeface="Lora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AD22276-969F-4DCA-6290-0A8F70B2D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2546" y="1160185"/>
            <a:ext cx="1005018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Review</a:t>
            </a:r>
          </a:p>
          <a:p>
            <a:pPr algn="ctr"/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"It has no side effect, I take it in combination of Bystolic 5 Mg and Fish Oil"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48D0CA5-31F9-1101-5313-A3E0084BB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275" y="1769766"/>
            <a:ext cx="13709849" cy="6640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  <a:p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5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Tokenization:</a:t>
            </a:r>
          </a:p>
          <a:p>
            <a:r>
              <a:rPr lang="en-US" sz="22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“It”, “has”, “no”, “side”, “effect”, “I”, “take”, “it”, “in”, “combination”, “of”, “Bystolic”, “5”, “Mg”, “and”, “Fish”, “Oil”</a:t>
            </a:r>
          </a:p>
          <a:p>
            <a:endParaRPr lang="en-US" sz="22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Stopword</a:t>
            </a:r>
            <a:r>
              <a:rPr lang="en-US" sz="225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Removal:</a:t>
            </a:r>
          </a:p>
          <a:p>
            <a:r>
              <a:rPr lang="en-US" sz="22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“side”, “effect”, “take”, “combination”, “Bystolic”, “5”, “Mg”, “Fish”, “Oil”</a:t>
            </a:r>
          </a:p>
          <a:p>
            <a:endParaRPr lang="en-US" sz="22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5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Lemmatization:</a:t>
            </a:r>
          </a:p>
          <a:p>
            <a:r>
              <a:rPr lang="en-US" sz="22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“side”, “effect”, “take”, “combine”, “Bystolic”, “mg”, “fish”, “oil”</a:t>
            </a:r>
          </a:p>
          <a:p>
            <a:endParaRPr lang="en-US" sz="22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5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TF-IDF / </a:t>
            </a:r>
            <a:r>
              <a:rPr lang="en-US" sz="22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CountVectorizer</a:t>
            </a:r>
            <a:r>
              <a:rPr lang="en-US" sz="225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Transformation:</a:t>
            </a:r>
          </a:p>
          <a:p>
            <a:r>
              <a:rPr lang="en-US" sz="22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Converts the text into a numerical vector based on word importance/frequency</a:t>
            </a:r>
          </a:p>
          <a:p>
            <a:endParaRPr lang="en-US" sz="22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5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Prediction:</a:t>
            </a:r>
          </a:p>
          <a:p>
            <a:r>
              <a:rPr lang="en-US" sz="22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 associates the processed input with the condition "Left Ventricular Dysfunction"</a:t>
            </a:r>
          </a:p>
          <a:p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5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3CEACA-5577-53B8-ABDD-5FCB725EA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C2570E6-3279-F685-BB50-E2C13C2BDA80}"/>
              </a:ext>
            </a:extLst>
          </p:cNvPr>
          <p:cNvSpPr/>
          <p:nvPr/>
        </p:nvSpPr>
        <p:spPr>
          <a:xfrm>
            <a:off x="563404" y="8090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IN" sz="50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2" charset="0"/>
                <a:cs typeface="Times New Roman" panose="02020603050405020304" pitchFamily="18" charset="0"/>
              </a:rPr>
              <a:t>Heart Disease Prediction</a:t>
            </a:r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Lora" pitchFamily="2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3C4717F-D5F5-DF3A-140B-3683B83EC3F2}"/>
              </a:ext>
            </a:extLst>
          </p:cNvPr>
          <p:cNvSpPr/>
          <p:nvPr/>
        </p:nvSpPr>
        <p:spPr>
          <a:xfrm>
            <a:off x="563404" y="2329220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562AD37-1E99-43DC-2E62-08A8033693C3}"/>
              </a:ext>
            </a:extLst>
          </p:cNvPr>
          <p:cNvSpPr/>
          <p:nvPr/>
        </p:nvSpPr>
        <p:spPr>
          <a:xfrm>
            <a:off x="1474589" y="2797373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050" dirty="0">
                <a:solidFill>
                  <a:schemeClr val="bg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050" dirty="0">
              <a:solidFill>
                <a:schemeClr val="bg1"/>
              </a:solidFill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9449C99-88AD-4C49-1484-891F35AE8317}"/>
              </a:ext>
            </a:extLst>
          </p:cNvPr>
          <p:cNvSpPr/>
          <p:nvPr/>
        </p:nvSpPr>
        <p:spPr>
          <a:xfrm>
            <a:off x="2961799" y="2568535"/>
            <a:ext cx="42237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5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Collection &amp; Preprocessing</a:t>
            </a:r>
            <a:endParaRPr lang="en-US" sz="20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2680064-7885-8C46-EFE8-55A2C681AD2F}"/>
              </a:ext>
            </a:extLst>
          </p:cNvPr>
          <p:cNvSpPr/>
          <p:nvPr/>
        </p:nvSpPr>
        <p:spPr>
          <a:xfrm>
            <a:off x="2961799" y="3064073"/>
            <a:ext cx="77507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50" dirty="0">
                <a:solidFill>
                  <a:schemeClr val="bg1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Collect Heart Disease datasets and perform data cleaning using ML techniques.</a:t>
            </a:r>
            <a:endParaRPr lang="en-US" sz="2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AF8BAE85-A933-D7DC-8BC1-E527BEB6A54D}"/>
              </a:ext>
            </a:extLst>
          </p:cNvPr>
          <p:cNvSpPr/>
          <p:nvPr/>
        </p:nvSpPr>
        <p:spPr>
          <a:xfrm>
            <a:off x="2842141" y="3671173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5D606B"/>
          </a:solidFill>
          <a:ln/>
        </p:spPr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3A846B5F-BDA7-6A43-9BEF-4C4A1F98ABD0}"/>
              </a:ext>
            </a:extLst>
          </p:cNvPr>
          <p:cNvSpPr/>
          <p:nvPr/>
        </p:nvSpPr>
        <p:spPr>
          <a:xfrm>
            <a:off x="563404" y="3806071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D517E2F4-FB2F-1F0C-BD7A-B7A9EB006B11}"/>
              </a:ext>
            </a:extLst>
          </p:cNvPr>
          <p:cNvSpPr/>
          <p:nvPr/>
        </p:nvSpPr>
        <p:spPr>
          <a:xfrm>
            <a:off x="2554248" y="4274225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050" dirty="0">
                <a:solidFill>
                  <a:schemeClr val="bg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050" dirty="0">
              <a:solidFill>
                <a:schemeClr val="bg1"/>
              </a:solidFill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46F64941-9FDD-0629-CF28-56ABBC9A7DD6}"/>
              </a:ext>
            </a:extLst>
          </p:cNvPr>
          <p:cNvSpPr/>
          <p:nvPr/>
        </p:nvSpPr>
        <p:spPr>
          <a:xfrm>
            <a:off x="5120997" y="4045387"/>
            <a:ext cx="49909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5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Datasets info</a:t>
            </a:r>
            <a:endParaRPr lang="en-US" sz="20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0345F4D1-1CBA-BCCC-345B-37650131CEDF}"/>
              </a:ext>
            </a:extLst>
          </p:cNvPr>
          <p:cNvSpPr/>
          <p:nvPr/>
        </p:nvSpPr>
        <p:spPr>
          <a:xfrm>
            <a:off x="5120997" y="4540925"/>
            <a:ext cx="761238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contains fields like age, sex, chest pain type, cholesterol, fasting blood sugar, etc.</a:t>
            </a:r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59EA6361-F046-D729-A44A-BD534C636351}"/>
              </a:ext>
            </a:extLst>
          </p:cNvPr>
          <p:cNvSpPr/>
          <p:nvPr/>
        </p:nvSpPr>
        <p:spPr>
          <a:xfrm>
            <a:off x="5001339" y="5148024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5D606B"/>
          </a:solidFill>
          <a:ln/>
        </p:spPr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9F2F7251-27A3-D7DD-0D63-DA90E8B6B3B4}"/>
              </a:ext>
            </a:extLst>
          </p:cNvPr>
          <p:cNvSpPr/>
          <p:nvPr/>
        </p:nvSpPr>
        <p:spPr>
          <a:xfrm>
            <a:off x="563404" y="5282922"/>
            <a:ext cx="6477476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0D3732DF-AC04-8B4A-65DA-6F5990AB2BD1}"/>
              </a:ext>
            </a:extLst>
          </p:cNvPr>
          <p:cNvSpPr/>
          <p:nvPr/>
        </p:nvSpPr>
        <p:spPr>
          <a:xfrm>
            <a:off x="3633787" y="5942648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050" dirty="0">
                <a:solidFill>
                  <a:schemeClr val="bg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050" dirty="0">
              <a:solidFill>
                <a:schemeClr val="bg1"/>
              </a:solidFill>
            </a:endParaRP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1900AFE0-1EB9-1BFB-55BC-C02E30218DD9}"/>
              </a:ext>
            </a:extLst>
          </p:cNvPr>
          <p:cNvSpPr/>
          <p:nvPr/>
        </p:nvSpPr>
        <p:spPr>
          <a:xfrm>
            <a:off x="7280196" y="5522238"/>
            <a:ext cx="34947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5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Heart Disease Prediction Module</a:t>
            </a:r>
            <a:endParaRPr lang="en-US" sz="20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585AC239-C685-BF78-71FE-ADE25B6CBC93}"/>
              </a:ext>
            </a:extLst>
          </p:cNvPr>
          <p:cNvSpPr/>
          <p:nvPr/>
        </p:nvSpPr>
        <p:spPr>
          <a:xfrm>
            <a:off x="7280196" y="6017776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 have used Logistic Regression, Random Forest, KNN, SVM, and </a:t>
            </a:r>
            <a:r>
              <a:rPr lang="en-US" sz="205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Heart Disease Prediction.</a:t>
            </a:r>
          </a:p>
        </p:txBody>
      </p:sp>
    </p:spTree>
    <p:extLst>
      <p:ext uri="{BB962C8B-B14F-4D97-AF65-F5344CB8AC3E}">
        <p14:creationId xmlns:p14="http://schemas.microsoft.com/office/powerpoint/2010/main" val="272468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490D9-18E2-761E-ADF9-734E51594D95}"/>
              </a:ext>
            </a:extLst>
          </p:cNvPr>
          <p:cNvSpPr txBox="1">
            <a:spLocks/>
          </p:cNvSpPr>
          <p:nvPr/>
        </p:nvSpPr>
        <p:spPr>
          <a:xfrm>
            <a:off x="415532" y="591755"/>
            <a:ext cx="9411374" cy="125175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50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2" charset="0"/>
                <a:cs typeface="Times New Roman" panose="02020603050405020304" pitchFamily="18" charset="0"/>
              </a:rPr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D2F30-46B5-7F83-1B55-7253A90BBC69}"/>
              </a:ext>
            </a:extLst>
          </p:cNvPr>
          <p:cNvSpPr txBox="1">
            <a:spLocks/>
          </p:cNvSpPr>
          <p:nvPr/>
        </p:nvSpPr>
        <p:spPr>
          <a:xfrm>
            <a:off x="415532" y="1843509"/>
            <a:ext cx="8682169" cy="60289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Why Used:</a:t>
            </a:r>
            <a:b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a simple and effective binary classifier (Yes/No) that predicts whether a person has heart disease or not.</a:t>
            </a:r>
          </a:p>
          <a:p>
            <a:pPr>
              <a:buFont typeface="Arial" pitchFamily="34" charset="0"/>
              <a:buNone/>
            </a:pPr>
            <a:endParaRPr lang="en-US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None/>
            </a:pP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⚙️ How it Works:</a:t>
            </a:r>
          </a:p>
          <a:p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input features like age, cholesterol level, blood pressure, etc.</a:t>
            </a:r>
          </a:p>
          <a:p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Calculates the probability of heart disease using the logistic (sigmoid) function.</a:t>
            </a:r>
          </a:p>
          <a:p>
            <a:pPr>
              <a:buFont typeface="Arial" pitchFamily="34" charset="0"/>
              <a:buNone/>
            </a:pPr>
            <a:endParaRPr lang="en-US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None/>
            </a:pPr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For:</a:t>
            </a:r>
          </a:p>
          <a:p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Interpretable models</a:t>
            </a:r>
          </a:p>
          <a:p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to medium datasets</a:t>
            </a:r>
          </a:p>
          <a:p>
            <a:pPr marL="0" indent="0">
              <a:buFont typeface="Arial" pitchFamily="34" charset="0"/>
              <a:buNone/>
            </a:pPr>
            <a:endParaRPr lang="en-IN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2B26F-3B4C-0C4F-A2FE-517265CA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4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B385-A892-831B-E73C-C68025AAF3CC}"/>
              </a:ext>
            </a:extLst>
          </p:cNvPr>
          <p:cNvSpPr txBox="1">
            <a:spLocks/>
          </p:cNvSpPr>
          <p:nvPr/>
        </p:nvSpPr>
        <p:spPr>
          <a:xfrm>
            <a:off x="415532" y="554716"/>
            <a:ext cx="9411374" cy="125175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50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2" charset="0"/>
                <a:ea typeface="Inter Bold"/>
                <a:cs typeface="Times New Roman" panose="02020603050405020304" pitchFamily="18" charset="0"/>
              </a:rPr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75FD0-5BD0-E497-8C7D-05B6AB0AE09B}"/>
              </a:ext>
            </a:extLst>
          </p:cNvPr>
          <p:cNvSpPr txBox="1">
            <a:spLocks/>
          </p:cNvSpPr>
          <p:nvPr/>
        </p:nvSpPr>
        <p:spPr>
          <a:xfrm>
            <a:off x="415532" y="1608881"/>
            <a:ext cx="9040984" cy="602896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Why Used:</a:t>
            </a:r>
            <a:b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an easy-to-understand and interpretable model that mimics human decision-making for classification.</a:t>
            </a:r>
          </a:p>
          <a:p>
            <a:pPr>
              <a:buFont typeface="Arial" pitchFamily="34" charset="0"/>
              <a:buNone/>
            </a:pP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None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⚙️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it Works:</a:t>
            </a:r>
          </a:p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Splits the dataset into branches based on feature conditions (like "Is cholesterol &gt; 200?").</a:t>
            </a:r>
          </a:p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Continues splitting until it reaches a decision leaf (Yes/No for heart disease).</a:t>
            </a:r>
          </a:p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Follows a tree-like structure.</a:t>
            </a:r>
          </a:p>
          <a:p>
            <a:pPr>
              <a:buFont typeface="Arial" pitchFamily="34" charset="0"/>
              <a:buNone/>
            </a:pP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None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For:</a:t>
            </a:r>
          </a:p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Clear, visual understanding of decision paths.</a:t>
            </a:r>
          </a:p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non-linear relationships in the data.</a:t>
            </a:r>
          </a:p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training and prediction on structured data.</a:t>
            </a:r>
          </a:p>
          <a:p>
            <a:pPr marL="0" indent="0">
              <a:buFont typeface="Arial" pitchFamily="34" charset="0"/>
              <a:buNone/>
            </a:pP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608A9-B738-AD3A-E00E-C902127C9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640" y="36764"/>
            <a:ext cx="5318760" cy="819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6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BBFAD-2695-1402-CA1A-AB847F2CAD67}"/>
              </a:ext>
            </a:extLst>
          </p:cNvPr>
          <p:cNvSpPr txBox="1">
            <a:spLocks/>
          </p:cNvSpPr>
          <p:nvPr/>
        </p:nvSpPr>
        <p:spPr>
          <a:xfrm>
            <a:off x="415532" y="591755"/>
            <a:ext cx="9411374" cy="125175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50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2" charset="0"/>
                <a:ea typeface="Inter Bold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AB8A5-164A-1753-9411-40C735017235}"/>
              </a:ext>
            </a:extLst>
          </p:cNvPr>
          <p:cNvSpPr txBox="1">
            <a:spLocks/>
          </p:cNvSpPr>
          <p:nvPr/>
        </p:nvSpPr>
        <p:spPr>
          <a:xfrm>
            <a:off x="415533" y="1843509"/>
            <a:ext cx="9040984" cy="60289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Used:</a:t>
            </a:r>
            <a:b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a robust ensemble model that reduces overfitting by combining predictions from multiple decision trees.</a:t>
            </a:r>
          </a:p>
          <a:p>
            <a:pPr>
              <a:buFont typeface="Arial" pitchFamily="34" charset="0"/>
              <a:buNone/>
            </a:pPr>
            <a:endParaRPr lang="en-US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None/>
            </a:pPr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⚙️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it Works:</a:t>
            </a:r>
          </a:p>
          <a:p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Builds many decision trees on random subsets of the data.</a:t>
            </a:r>
          </a:p>
          <a:p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tree votes, and the majority vote becomes the final prediction.</a:t>
            </a:r>
          </a:p>
          <a:p>
            <a:pPr>
              <a:buFont typeface="Arial" pitchFamily="34" charset="0"/>
              <a:buNone/>
            </a:pPr>
            <a:endParaRPr lang="en-US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None/>
            </a:pPr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For:</a:t>
            </a:r>
          </a:p>
          <a:p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</a:t>
            </a:r>
          </a:p>
          <a:p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or unbalanced data</a:t>
            </a:r>
          </a:p>
          <a:p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ranking</a:t>
            </a:r>
          </a:p>
          <a:p>
            <a:pPr marL="0" indent="0">
              <a:buFont typeface="Arial" pitchFamily="34" charset="0"/>
              <a:buNone/>
            </a:pPr>
            <a:endParaRPr lang="en-IN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83;p32">
            <a:extLst>
              <a:ext uri="{FF2B5EF4-FFF2-40B4-BE49-F238E27FC236}">
                <a16:creationId xmlns:a16="http://schemas.microsoft.com/office/drawing/2014/main" id="{DD024FE6-789E-FA18-E523-5037B1F6719F}"/>
              </a:ext>
            </a:extLst>
          </p:cNvPr>
          <p:cNvSpPr/>
          <p:nvPr/>
        </p:nvSpPr>
        <p:spPr>
          <a:xfrm flipH="1">
            <a:off x="9456516" y="0"/>
            <a:ext cx="5173883" cy="8229600"/>
          </a:xfrm>
          <a:prstGeom prst="round1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3410423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33342-311D-E771-56E4-0F2A32BC1941}"/>
              </a:ext>
            </a:extLst>
          </p:cNvPr>
          <p:cNvSpPr txBox="1">
            <a:spLocks/>
          </p:cNvSpPr>
          <p:nvPr/>
        </p:nvSpPr>
        <p:spPr>
          <a:xfrm>
            <a:off x="415532" y="591755"/>
            <a:ext cx="9411374" cy="125175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50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2" charset="0"/>
                <a:ea typeface="Inter Bold"/>
                <a:cs typeface="Times New Roman" panose="02020603050405020304" pitchFamily="18" charset="0"/>
              </a:rPr>
              <a:t>K-Nearest </a:t>
            </a:r>
            <a:r>
              <a:rPr lang="en-IN" sz="5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2" charset="0"/>
                <a:ea typeface="Inter Bold"/>
                <a:cs typeface="Times New Roman" panose="02020603050405020304" pitchFamily="18" charset="0"/>
              </a:rPr>
              <a:t>Neighbors</a:t>
            </a:r>
            <a:r>
              <a:rPr lang="en-IN" sz="50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2" charset="0"/>
                <a:ea typeface="Inter Bold"/>
                <a:cs typeface="Times New Roman" panose="02020603050405020304" pitchFamily="18" charset="0"/>
              </a:rPr>
              <a:t> (KNN)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6B975-4A71-7F05-DBCA-E25484640E38}"/>
              </a:ext>
            </a:extLst>
          </p:cNvPr>
          <p:cNvSpPr txBox="1">
            <a:spLocks/>
          </p:cNvSpPr>
          <p:nvPr/>
        </p:nvSpPr>
        <p:spPr>
          <a:xfrm>
            <a:off x="415532" y="1843509"/>
            <a:ext cx="8682169" cy="60289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Used: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a lazy learning algorithm good for detecting local patterns in smaller datasets.</a:t>
            </a:r>
          </a:p>
          <a:p>
            <a:pPr>
              <a:buFont typeface="Arial" pitchFamily="34" charset="0"/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⚙️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it Works: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new patient, checks the 'K' closest patients (neighbors).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Assigns the most common class (disease/no disease) among them.</a:t>
            </a:r>
          </a:p>
          <a:p>
            <a:pPr>
              <a:buFont typeface="Arial" pitchFamily="34" charset="0"/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For: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models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recognition in localized areas</a:t>
            </a:r>
          </a:p>
          <a:p>
            <a:pPr marL="0" indent="0">
              <a:buFont typeface="Arial" pitchFamily="34" charset="0"/>
              <a:buNone/>
            </a:pP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83;p32">
            <a:extLst>
              <a:ext uri="{FF2B5EF4-FFF2-40B4-BE49-F238E27FC236}">
                <a16:creationId xmlns:a16="http://schemas.microsoft.com/office/drawing/2014/main" id="{0A9E2C9F-3255-FD66-6D3A-8942852F3F05}"/>
              </a:ext>
            </a:extLst>
          </p:cNvPr>
          <p:cNvSpPr/>
          <p:nvPr/>
        </p:nvSpPr>
        <p:spPr>
          <a:xfrm flipH="1">
            <a:off x="9418320" y="0"/>
            <a:ext cx="5212080" cy="8229600"/>
          </a:xfrm>
          <a:prstGeom prst="round1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1450435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D1E96-408F-0321-F6E9-1E6CDF85D812}"/>
              </a:ext>
            </a:extLst>
          </p:cNvPr>
          <p:cNvSpPr txBox="1">
            <a:spLocks/>
          </p:cNvSpPr>
          <p:nvPr/>
        </p:nvSpPr>
        <p:spPr>
          <a:xfrm>
            <a:off x="415532" y="591755"/>
            <a:ext cx="9411374" cy="125175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9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2" charset="0"/>
                <a:ea typeface="Inter Bold"/>
                <a:cs typeface="Times New Roman" panose="02020603050405020304" pitchFamily="18" charset="0"/>
              </a:rPr>
              <a:t>Support Vector Machine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DC8E9-DD5B-634E-A0F1-B92822EB7695}"/>
              </a:ext>
            </a:extLst>
          </p:cNvPr>
          <p:cNvSpPr txBox="1">
            <a:spLocks/>
          </p:cNvSpPr>
          <p:nvPr/>
        </p:nvSpPr>
        <p:spPr>
          <a:xfrm>
            <a:off x="415532" y="1843509"/>
            <a:ext cx="8786341" cy="60289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Used: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Excellent for problems with a clear boundary between two classes (disease / no disease).</a:t>
            </a:r>
          </a:p>
          <a:p>
            <a:pPr>
              <a:buFont typeface="Arial" pitchFamily="34" charset="0"/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⚙️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it Works: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Finds the best separating line (or hyperplane) between classes.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handle non-linear data using kernel tricks.</a:t>
            </a:r>
          </a:p>
          <a:p>
            <a:pPr>
              <a:buFont typeface="Arial" pitchFamily="34" charset="0"/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For: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but well-separated data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High-dimensional datasets</a:t>
            </a:r>
          </a:p>
          <a:p>
            <a:pPr marL="0" indent="0">
              <a:buFont typeface="Arial" pitchFamily="34" charset="0"/>
              <a:buNone/>
            </a:pP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65;p30">
            <a:extLst>
              <a:ext uri="{FF2B5EF4-FFF2-40B4-BE49-F238E27FC236}">
                <a16:creationId xmlns:a16="http://schemas.microsoft.com/office/drawing/2014/main" id="{D4E38DCC-DE29-5DB4-0C18-9D96AB6D58CF}"/>
              </a:ext>
            </a:extLst>
          </p:cNvPr>
          <p:cNvSpPr/>
          <p:nvPr/>
        </p:nvSpPr>
        <p:spPr>
          <a:xfrm flipH="1">
            <a:off x="9826906" y="0"/>
            <a:ext cx="4803494" cy="8229600"/>
          </a:xfrm>
          <a:prstGeom prst="round1Rect">
            <a:avLst>
              <a:gd name="adj" fmla="val 50000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811485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BE518-F130-F8D1-D5A7-4B6AB3BE6A83}"/>
              </a:ext>
            </a:extLst>
          </p:cNvPr>
          <p:cNvSpPr txBox="1">
            <a:spLocks/>
          </p:cNvSpPr>
          <p:nvPr/>
        </p:nvSpPr>
        <p:spPr>
          <a:xfrm>
            <a:off x="415531" y="357127"/>
            <a:ext cx="9550271" cy="125175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5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2" charset="0"/>
                <a:ea typeface="Inter Bold"/>
                <a:cs typeface="Times New Roman" panose="02020603050405020304" pitchFamily="18" charset="0"/>
              </a:rPr>
              <a:t>XGBoost</a:t>
            </a:r>
            <a:r>
              <a:rPr lang="en-IN" sz="50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2" charset="0"/>
                <a:ea typeface="Inter Bold"/>
                <a:cs typeface="Times New Roman" panose="02020603050405020304" pitchFamily="18" charset="0"/>
              </a:rPr>
              <a:t> (Extreme Gradient Boosting)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CE015-3C62-6F62-E41D-1FCE34166D99}"/>
              </a:ext>
            </a:extLst>
          </p:cNvPr>
          <p:cNvSpPr txBox="1">
            <a:spLocks/>
          </p:cNvSpPr>
          <p:nvPr/>
        </p:nvSpPr>
        <p:spPr>
          <a:xfrm>
            <a:off x="415532" y="2245489"/>
            <a:ext cx="9550270" cy="56269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itchFamily="34" charset="0"/>
              <a:buNone/>
            </a:pPr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Used:</a:t>
            </a:r>
            <a:b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high-performance boosting algorithm known for top-level prediction accuracy.</a:t>
            </a:r>
          </a:p>
          <a:p>
            <a:pPr>
              <a:buFont typeface="Arial" pitchFamily="34" charset="0"/>
              <a:buNone/>
            </a:pPr>
            <a:endParaRPr lang="en-US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None/>
            </a:pPr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⚙️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it Works:</a:t>
            </a:r>
          </a:p>
          <a:p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Builds models sequentially, each improving on the previous one’s errors.</a:t>
            </a:r>
          </a:p>
          <a:p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gradient descent to minimize error.</a:t>
            </a:r>
          </a:p>
          <a:p>
            <a:pPr>
              <a:buFont typeface="Arial" pitchFamily="34" charset="0"/>
              <a:buNone/>
            </a:pPr>
            <a:endParaRPr lang="en-US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None/>
            </a:pPr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For:</a:t>
            </a:r>
          </a:p>
          <a:p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Competitive ML challenges</a:t>
            </a:r>
          </a:p>
          <a:p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 and high performance</a:t>
            </a:r>
          </a:p>
          <a:p>
            <a:pPr marL="0" indent="0">
              <a:buFont typeface="Arial" pitchFamily="34" charset="0"/>
              <a:buNone/>
            </a:pPr>
            <a:endParaRPr lang="en-IN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33;p27">
            <a:extLst>
              <a:ext uri="{FF2B5EF4-FFF2-40B4-BE49-F238E27FC236}">
                <a16:creationId xmlns:a16="http://schemas.microsoft.com/office/drawing/2014/main" id="{ADC4CCA6-3B7F-2F2A-1F58-414F4DBB9397}"/>
              </a:ext>
            </a:extLst>
          </p:cNvPr>
          <p:cNvSpPr/>
          <p:nvPr/>
        </p:nvSpPr>
        <p:spPr>
          <a:xfrm flipH="1">
            <a:off x="9768840" y="0"/>
            <a:ext cx="4861560" cy="8229600"/>
          </a:xfrm>
          <a:prstGeom prst="round1Rect">
            <a:avLst>
              <a:gd name="adj" fmla="val 50000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4289899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AF190B8-5C60-E13B-1111-8D8E4C7F7421}"/>
              </a:ext>
            </a:extLst>
          </p:cNvPr>
          <p:cNvSpPr txBox="1"/>
          <p:nvPr/>
        </p:nvSpPr>
        <p:spPr>
          <a:xfrm>
            <a:off x="264289" y="2063778"/>
            <a:ext cx="854964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"MEDSYMPHONY" combines 'MED' (Medical) and 'SYMPHONY' (harmony), symbolizing a unified healthcare system.</a:t>
            </a:r>
          </a:p>
          <a:p>
            <a:pPr algn="just"/>
            <a:b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It reflects how different features like symptom analysis, drug reviews, and predictions work together seamlessly.</a:t>
            </a:r>
            <a:b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The name suggests a smooth, coordinated healthcare experience for users.					</a:t>
            </a:r>
          </a:p>
          <a:p>
            <a:pPr algn="just"/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This project aims to assist patients and healthcare professionals by predicting diseases and suggesting suitable medications using NLP and machine learning.</a:t>
            </a:r>
          </a:p>
          <a:p>
            <a:pPr algn="just"/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181475FB-49D3-26A5-B962-A7F350804644}"/>
              </a:ext>
            </a:extLst>
          </p:cNvPr>
          <p:cNvSpPr/>
          <p:nvPr/>
        </p:nvSpPr>
        <p:spPr>
          <a:xfrm>
            <a:off x="264289" y="75640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66C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About the Project</a:t>
            </a:r>
            <a:endParaRPr lang="en-US" sz="4400" dirty="0">
              <a:solidFill>
                <a:srgbClr val="FF66CC"/>
              </a:solidFill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DFC495D-7575-3E80-B26B-B365EAC9D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272388-2370-36EF-8A49-8EEE3BBEC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1B5807-E9E2-693A-EC82-380273081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68" y="1582427"/>
            <a:ext cx="11978664" cy="624536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BD52B7-1BF2-D993-1D7E-485E18573222}"/>
              </a:ext>
            </a:extLst>
          </p:cNvPr>
          <p:cNvSpPr txBox="1">
            <a:spLocks/>
          </p:cNvSpPr>
          <p:nvPr/>
        </p:nvSpPr>
        <p:spPr>
          <a:xfrm>
            <a:off x="2609513" y="588620"/>
            <a:ext cx="9411374" cy="125175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anose="020F0502020204030204" pitchFamily="2" charset="0"/>
                <a:ea typeface="Inter Bold"/>
                <a:cs typeface="Times New Roman" panose="02020603050405020304" pitchFamily="18" charset="0"/>
              </a:rPr>
              <a:t>Accuracy and Algorithm</a:t>
            </a:r>
          </a:p>
        </p:txBody>
      </p:sp>
    </p:spTree>
    <p:extLst>
      <p:ext uri="{BB962C8B-B14F-4D97-AF65-F5344CB8AC3E}">
        <p14:creationId xmlns:p14="http://schemas.microsoft.com/office/powerpoint/2010/main" val="2229091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2EDC5B9-1F77-D53B-EFD8-92B993E32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21" name="Text 0">
            <a:extLst>
              <a:ext uri="{FF2B5EF4-FFF2-40B4-BE49-F238E27FC236}">
                <a16:creationId xmlns:a16="http://schemas.microsoft.com/office/drawing/2014/main" id="{EA69C11A-7584-7A0F-4A95-1292120F979F}"/>
              </a:ext>
            </a:extLst>
          </p:cNvPr>
          <p:cNvSpPr/>
          <p:nvPr/>
        </p:nvSpPr>
        <p:spPr>
          <a:xfrm>
            <a:off x="837724" y="1002088"/>
            <a:ext cx="64679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0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Objectives of the System</a:t>
            </a:r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0701BAF9-DD82-0B0F-DD13-D3D7C1FDE5D9}"/>
              </a:ext>
            </a:extLst>
          </p:cNvPr>
          <p:cNvSpPr/>
          <p:nvPr/>
        </p:nvSpPr>
        <p:spPr>
          <a:xfrm>
            <a:off x="1014055" y="2852023"/>
            <a:ext cx="36751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Accurate Disease Prediction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1062F0C0-BAD8-5288-7CE0-9D770C3A3B76}"/>
              </a:ext>
            </a:extLst>
          </p:cNvPr>
          <p:cNvSpPr/>
          <p:nvPr/>
        </p:nvSpPr>
        <p:spPr>
          <a:xfrm>
            <a:off x="837724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Analyzes user inputs using NLP to predict likely medical conditions.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4" name="Image 0" descr="preencoded.png">
            <a:extLst>
              <a:ext uri="{FF2B5EF4-FFF2-40B4-BE49-F238E27FC236}">
                <a16:creationId xmlns:a16="http://schemas.microsoft.com/office/drawing/2014/main" id="{C5172316-0F22-B923-E3B1-DAE16B413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25" name="Text 3">
            <a:extLst>
              <a:ext uri="{FF2B5EF4-FFF2-40B4-BE49-F238E27FC236}">
                <a16:creationId xmlns:a16="http://schemas.microsoft.com/office/drawing/2014/main" id="{DCE9A5E1-57DA-458C-EF1F-3B20CBE87913}"/>
              </a:ext>
            </a:extLst>
          </p:cNvPr>
          <p:cNvSpPr/>
          <p:nvPr/>
        </p:nvSpPr>
        <p:spPr>
          <a:xfrm>
            <a:off x="6223516" y="3183969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AA255F54-08DA-0B43-C59B-5D403FFD3063}"/>
              </a:ext>
            </a:extLst>
          </p:cNvPr>
          <p:cNvSpPr/>
          <p:nvPr/>
        </p:nvSpPr>
        <p:spPr>
          <a:xfrm>
            <a:off x="9941243" y="2676049"/>
            <a:ext cx="385143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Personalized Recommendations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2FC9521E-BED5-EE69-8409-0ACC3AD054CD}"/>
              </a:ext>
            </a:extLst>
          </p:cNvPr>
          <p:cNvSpPr/>
          <p:nvPr/>
        </p:nvSpPr>
        <p:spPr>
          <a:xfrm>
            <a:off x="9941243" y="3523536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Recommends top-rated medications based on patient drug reviews.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51628502-3537-A9D3-E0A8-070BB027F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29" name="Text 6">
            <a:extLst>
              <a:ext uri="{FF2B5EF4-FFF2-40B4-BE49-F238E27FC236}">
                <a16:creationId xmlns:a16="http://schemas.microsoft.com/office/drawing/2014/main" id="{A68A580D-7271-9DCB-11FA-C383A3EC25DB}"/>
              </a:ext>
            </a:extLst>
          </p:cNvPr>
          <p:cNvSpPr/>
          <p:nvPr/>
        </p:nvSpPr>
        <p:spPr>
          <a:xfrm>
            <a:off x="8434388" y="35697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 7">
            <a:extLst>
              <a:ext uri="{FF2B5EF4-FFF2-40B4-BE49-F238E27FC236}">
                <a16:creationId xmlns:a16="http://schemas.microsoft.com/office/drawing/2014/main" id="{AF7F98C2-EB24-A181-DCE5-4F74980BAACB}"/>
              </a:ext>
            </a:extLst>
          </p:cNvPr>
          <p:cNvSpPr/>
          <p:nvPr/>
        </p:nvSpPr>
        <p:spPr>
          <a:xfrm>
            <a:off x="9941243" y="5122664"/>
            <a:ext cx="385143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Efficient Drug Review Management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 8">
            <a:extLst>
              <a:ext uri="{FF2B5EF4-FFF2-40B4-BE49-F238E27FC236}">
                <a16:creationId xmlns:a16="http://schemas.microsoft.com/office/drawing/2014/main" id="{0C6B7740-1327-B173-1421-C272212FFF22}"/>
              </a:ext>
            </a:extLst>
          </p:cNvPr>
          <p:cNvSpPr/>
          <p:nvPr/>
        </p:nvSpPr>
        <p:spPr>
          <a:xfrm>
            <a:off x="9941243" y="597015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Allows users to add, edit, and browse medication reviews.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2" name="Image 2" descr="preencoded.png">
            <a:extLst>
              <a:ext uri="{FF2B5EF4-FFF2-40B4-BE49-F238E27FC236}">
                <a16:creationId xmlns:a16="http://schemas.microsoft.com/office/drawing/2014/main" id="{A36F3FFC-E215-78A8-DA5B-624872539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33" name="Text 9">
            <a:extLst>
              <a:ext uri="{FF2B5EF4-FFF2-40B4-BE49-F238E27FC236}">
                <a16:creationId xmlns:a16="http://schemas.microsoft.com/office/drawing/2014/main" id="{1AE00B64-0A03-DA1D-4D2B-0B0DEB68C96C}"/>
              </a:ext>
            </a:extLst>
          </p:cNvPr>
          <p:cNvSpPr/>
          <p:nvPr/>
        </p:nvSpPr>
        <p:spPr>
          <a:xfrm>
            <a:off x="8048625" y="578060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52EE821B-3D36-C9B9-4BB3-158A53DC64CD}"/>
              </a:ext>
            </a:extLst>
          </p:cNvPr>
          <p:cNvSpPr/>
          <p:nvPr/>
        </p:nvSpPr>
        <p:spPr>
          <a:xfrm>
            <a:off x="1616988" y="5298638"/>
            <a:ext cx="30721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User-Friendly Interface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72F04D91-4DB8-EA66-96B8-165A1946FCED}"/>
              </a:ext>
            </a:extLst>
          </p:cNvPr>
          <p:cNvSpPr/>
          <p:nvPr/>
        </p:nvSpPr>
        <p:spPr>
          <a:xfrm>
            <a:off x="837724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Simple UI for easy input, predictions, and drug recommendations.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6" name="Image 3" descr="preencoded.png">
            <a:extLst>
              <a:ext uri="{FF2B5EF4-FFF2-40B4-BE49-F238E27FC236}">
                <a16:creationId xmlns:a16="http://schemas.microsoft.com/office/drawing/2014/main" id="{77AF64A8-7DDC-B900-94D8-08440C5B7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37" name="Text 12">
            <a:extLst>
              <a:ext uri="{FF2B5EF4-FFF2-40B4-BE49-F238E27FC236}">
                <a16:creationId xmlns:a16="http://schemas.microsoft.com/office/drawing/2014/main" id="{61CBAA69-FFB1-15CD-11E3-15F22FF0B42F}"/>
              </a:ext>
            </a:extLst>
          </p:cNvPr>
          <p:cNvSpPr/>
          <p:nvPr/>
        </p:nvSpPr>
        <p:spPr>
          <a:xfrm>
            <a:off x="5837753" y="5394841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03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B596D36-9D2A-4B23-6B5C-6A0A02DDD1BB}"/>
              </a:ext>
            </a:extLst>
          </p:cNvPr>
          <p:cNvSpPr/>
          <p:nvPr/>
        </p:nvSpPr>
        <p:spPr>
          <a:xfrm>
            <a:off x="818002" y="684193"/>
            <a:ext cx="4883468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5000" kern="0" spc="-115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anose="020F0502020204030204" pitchFamily="2" charset="0"/>
                <a:ea typeface="Inter Bold" pitchFamily="34" charset="-122"/>
                <a:cs typeface="Times New Roman" panose="02020603050405020304" pitchFamily="18" charset="0"/>
              </a:rPr>
              <a:t>Future Work</a:t>
            </a:r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Lora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C71BFC6-6656-2D78-54C4-345BF3398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02" y="1974880"/>
            <a:ext cx="976670" cy="1562695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27F4244A-534A-D9D3-427D-CDAAE646262C}"/>
              </a:ext>
            </a:extLst>
          </p:cNvPr>
          <p:cNvSpPr/>
          <p:nvPr/>
        </p:nvSpPr>
        <p:spPr>
          <a:xfrm>
            <a:off x="2087565" y="2552105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More Disease Models</a:t>
            </a: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94C1932E-0AC6-A3FD-A21C-8EE62EEF5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02" y="3537576"/>
            <a:ext cx="976670" cy="1562695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999A9B7A-E590-A9C8-EF8D-587306D897FD}"/>
              </a:ext>
            </a:extLst>
          </p:cNvPr>
          <p:cNvSpPr/>
          <p:nvPr/>
        </p:nvSpPr>
        <p:spPr>
          <a:xfrm>
            <a:off x="2087565" y="4114800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Deep Learning For Review Analysis</a:t>
            </a:r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D7B69AE9-8342-79C9-7C29-C73E0B9EC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02" y="5100271"/>
            <a:ext cx="976670" cy="1562695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FFDCFF2D-B85A-8ED1-E266-560836020329}"/>
              </a:ext>
            </a:extLst>
          </p:cNvPr>
          <p:cNvSpPr/>
          <p:nvPr/>
        </p:nvSpPr>
        <p:spPr>
          <a:xfrm>
            <a:off x="2087565" y="5677496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 Chatbot For Health Queries</a:t>
            </a: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4823298D-30B9-8960-AAD0-2AB55593E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08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FAD3413D-9580-C1FB-2116-FD044E36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-2858"/>
            <a:ext cx="5486400" cy="8232458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7CB45F34-19F5-8592-A0F0-62A0A6DDB9F2}"/>
              </a:ext>
            </a:extLst>
          </p:cNvPr>
          <p:cNvSpPr/>
          <p:nvPr/>
        </p:nvSpPr>
        <p:spPr>
          <a:xfrm>
            <a:off x="673298" y="977503"/>
            <a:ext cx="6115526" cy="764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6000"/>
              </a:lnSpc>
              <a:buNone/>
            </a:pPr>
            <a:r>
              <a:rPr lang="en-US" sz="4800" kern="0" spc="-144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anose="020F0502020204030204" pitchFamily="2" charset="0"/>
                <a:ea typeface="Inter Bold" pitchFamily="34" charset="-122"/>
                <a:cs typeface="Times New Roman" panose="02020603050405020304" pitchFamily="18" charset="0"/>
              </a:rPr>
              <a:t>Conclusion</a:t>
            </a:r>
            <a:endParaRPr 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Lora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04ACFE7B-EE1D-A09E-3CE8-EEA0CF0DC9A8}"/>
              </a:ext>
            </a:extLst>
          </p:cNvPr>
          <p:cNvSpPr/>
          <p:nvPr/>
        </p:nvSpPr>
        <p:spPr>
          <a:xfrm>
            <a:off x="673298" y="2108716"/>
            <a:ext cx="7431643" cy="2740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The Harmony Condition Management System offers an efficient way to manage drug reviews and predict medical conditions.</a:t>
            </a:r>
            <a:b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3050"/>
              </a:lnSpc>
              <a:buNone/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It simplifies healthcare data handling through a user-friendly desktop interface.</a:t>
            </a:r>
            <a:b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3050"/>
              </a:lnSpc>
              <a:buNone/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By integrating symptom analysis and review tracking, it supports better decision-making.</a:t>
            </a:r>
            <a:b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3050"/>
              </a:lnSpc>
              <a:buNone/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This project bridges the gap between technology and healthcare, promoting smarter, accessible patient care.</a:t>
            </a:r>
          </a:p>
        </p:txBody>
      </p:sp>
    </p:spTree>
    <p:extLst>
      <p:ext uri="{BB962C8B-B14F-4D97-AF65-F5344CB8AC3E}">
        <p14:creationId xmlns:p14="http://schemas.microsoft.com/office/powerpoint/2010/main" val="4291864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7;p41">
            <a:extLst>
              <a:ext uri="{FF2B5EF4-FFF2-40B4-BE49-F238E27FC236}">
                <a16:creationId xmlns:a16="http://schemas.microsoft.com/office/drawing/2014/main" id="{43C58CA2-3681-2761-588D-21C1D4178D18}"/>
              </a:ext>
            </a:extLst>
          </p:cNvPr>
          <p:cNvSpPr/>
          <p:nvPr/>
        </p:nvSpPr>
        <p:spPr>
          <a:xfrm flipH="1">
            <a:off x="8808720" y="0"/>
            <a:ext cx="5821680" cy="8229600"/>
          </a:xfrm>
          <a:prstGeom prst="round1Rect">
            <a:avLst>
              <a:gd name="adj" fmla="val 50000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03BFF3-374A-0AB6-175F-6AF6CF7B2EAF}"/>
              </a:ext>
            </a:extLst>
          </p:cNvPr>
          <p:cNvSpPr txBox="1"/>
          <p:nvPr/>
        </p:nvSpPr>
        <p:spPr>
          <a:xfrm>
            <a:off x="388620" y="302241"/>
            <a:ext cx="74523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Inter Bold"/>
                <a:cs typeface="Times New Roman" panose="02020603050405020304" pitchFamily="18" charset="0"/>
              </a:rPr>
              <a:t>Thank You, Sir/Ma'am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1F93E-E73D-3ADD-0F80-A7063646E532}"/>
              </a:ext>
            </a:extLst>
          </p:cNvPr>
          <p:cNvSpPr txBox="1"/>
          <p:nvPr/>
        </p:nvSpPr>
        <p:spPr>
          <a:xfrm>
            <a:off x="388620" y="1342728"/>
            <a:ext cx="7962900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dirty="0">
                <a:solidFill>
                  <a:schemeClr val="bg1"/>
                </a:solidFill>
                <a:latin typeface="Lora" pitchFamily="2" charset="0"/>
              </a:rPr>
              <a:t>I would like to extend our heartfelt thanks to you for evaluating my project and presentation.</a:t>
            </a:r>
            <a:br>
              <a:rPr lang="en-US" sz="2500" dirty="0">
                <a:solidFill>
                  <a:schemeClr val="bg1"/>
                </a:solidFill>
                <a:latin typeface="Lora" pitchFamily="2" charset="0"/>
              </a:rPr>
            </a:br>
            <a:endParaRPr lang="en-US" sz="2500" dirty="0">
              <a:solidFill>
                <a:schemeClr val="bg1"/>
              </a:solidFill>
              <a:latin typeface="Lora" pitchFamily="2" charset="0"/>
            </a:endParaRPr>
          </a:p>
          <a:p>
            <a:pPr>
              <a:buNone/>
            </a:pPr>
            <a:r>
              <a:rPr lang="en-US" sz="2500" dirty="0">
                <a:solidFill>
                  <a:schemeClr val="bg1"/>
                </a:solidFill>
                <a:latin typeface="Lora" pitchFamily="2" charset="0"/>
              </a:rPr>
              <a:t>Your time, attention, and valuable feedback mean a great deal to me.</a:t>
            </a:r>
          </a:p>
          <a:p>
            <a:pPr>
              <a:buNone/>
            </a:pPr>
            <a:endParaRPr lang="en-US" sz="2500" dirty="0">
              <a:solidFill>
                <a:schemeClr val="bg1"/>
              </a:solidFill>
              <a:latin typeface="Lora" pitchFamily="2" charset="0"/>
            </a:endParaRPr>
          </a:p>
          <a:p>
            <a:pPr>
              <a:buNone/>
            </a:pPr>
            <a:r>
              <a:rPr lang="en-US" sz="2500" dirty="0">
                <a:solidFill>
                  <a:schemeClr val="bg1"/>
                </a:solidFill>
                <a:latin typeface="Lora" pitchFamily="2" charset="0"/>
              </a:rPr>
              <a:t>This project has been a significant learning experience, and your observations will surely help me grow and improve further.</a:t>
            </a:r>
            <a:br>
              <a:rPr lang="en-US" sz="2500" dirty="0">
                <a:solidFill>
                  <a:schemeClr val="bg1"/>
                </a:solidFill>
                <a:latin typeface="Lora" pitchFamily="2" charset="0"/>
              </a:rPr>
            </a:br>
            <a:endParaRPr lang="en-US" sz="2500" dirty="0">
              <a:solidFill>
                <a:schemeClr val="bg1"/>
              </a:solidFill>
              <a:latin typeface="Lora" pitchFamily="2" charset="0"/>
            </a:endParaRPr>
          </a:p>
          <a:p>
            <a:pPr>
              <a:buNone/>
            </a:pPr>
            <a:r>
              <a:rPr lang="en-US" sz="2500" dirty="0">
                <a:solidFill>
                  <a:schemeClr val="bg1"/>
                </a:solidFill>
                <a:latin typeface="Lora" pitchFamily="2" charset="0"/>
              </a:rPr>
              <a:t>I am truly grateful for your presence and encouragement.</a:t>
            </a:r>
          </a:p>
          <a:p>
            <a:pPr>
              <a:buNone/>
            </a:pPr>
            <a:endParaRPr lang="en-US" sz="2500" dirty="0">
              <a:solidFill>
                <a:schemeClr val="bg1"/>
              </a:solidFill>
              <a:latin typeface="Lora" pitchFamily="2" charset="0"/>
            </a:endParaRPr>
          </a:p>
          <a:p>
            <a:pPr>
              <a:buNone/>
            </a:pPr>
            <a:r>
              <a:rPr lang="en-US" sz="2500" dirty="0">
                <a:solidFill>
                  <a:schemeClr val="bg1"/>
                </a:solidFill>
                <a:latin typeface="Lora" pitchFamily="2" charset="0"/>
              </a:rPr>
              <a:t>Thank you once again.</a:t>
            </a:r>
          </a:p>
          <a:p>
            <a:pPr>
              <a:buNone/>
            </a:pPr>
            <a:endParaRPr lang="en-US" sz="2500" dirty="0">
              <a:solidFill>
                <a:schemeClr val="bg1"/>
              </a:solidFill>
              <a:latin typeface="Lora" pitchFamily="2" charset="0"/>
            </a:endParaRPr>
          </a:p>
          <a:p>
            <a:pPr algn="r"/>
            <a:r>
              <a:rPr lang="en-US" sz="2500" i="1" dirty="0">
                <a:solidFill>
                  <a:schemeClr val="bg1"/>
                </a:solidFill>
                <a:latin typeface="Lora" pitchFamily="2" charset="0"/>
              </a:rPr>
              <a:t>Respectfully,</a:t>
            </a:r>
            <a:br>
              <a:rPr lang="en-US" sz="2500" dirty="0">
                <a:solidFill>
                  <a:schemeClr val="bg1"/>
                </a:solidFill>
                <a:latin typeface="Lora" pitchFamily="2" charset="0"/>
              </a:rPr>
            </a:br>
            <a:r>
              <a:rPr lang="en-US" sz="2500" i="1" dirty="0">
                <a:solidFill>
                  <a:schemeClr val="bg1"/>
                </a:solidFill>
                <a:latin typeface="Lora" pitchFamily="2" charset="0"/>
              </a:rPr>
              <a:t>Rajaram S </a:t>
            </a:r>
            <a:endParaRPr lang="en-US" sz="2500" dirty="0">
              <a:solidFill>
                <a:schemeClr val="bg1"/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350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05180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66C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It Works</a:t>
            </a:r>
            <a:endParaRPr lang="en-US" sz="4400" dirty="0">
              <a:solidFill>
                <a:srgbClr val="FF66CC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837724" y="33839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6" name="Text 3"/>
          <p:cNvSpPr/>
          <p:nvPr/>
        </p:nvSpPr>
        <p:spPr>
          <a:xfrm>
            <a:off x="937974" y="344197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chemeClr val="bg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615559" y="33839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Disease Prediction</a:t>
            </a:r>
            <a:endParaRPr lang="en-US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1615559" y="3879533"/>
            <a:ext cx="3380899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enter symptoms in text format. The system processes the text using NLP techniques and predicts the most likely condition, providing a list of recommended medications.</a:t>
            </a: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5235773" y="33839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0" name="Text 7"/>
          <p:cNvSpPr/>
          <p:nvPr/>
        </p:nvSpPr>
        <p:spPr>
          <a:xfrm>
            <a:off x="5336024" y="344197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chemeClr val="bg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6013609" y="33839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Drug Review Analysis</a:t>
            </a:r>
            <a:endParaRPr lang="en-US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6013609" y="3879533"/>
            <a:ext cx="3380899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uses a database of drug reviews to evaluate medication effectiveness, filtering highly rated drugs based on user reviews, ratings, and usefulness count.</a:t>
            </a: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633823" y="33839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9734074" y="344197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chemeClr val="bg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411658" y="3383994"/>
            <a:ext cx="32514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Heart Disease Prediction</a:t>
            </a:r>
            <a:endParaRPr lang="en-US" sz="2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411658" y="3879533"/>
            <a:ext cx="338089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enter health parameters. The system applies a machine learning model to determine the risk of heart disease and provides preventive recommendations.</a:t>
            </a:r>
            <a:endParaRPr lang="en-US" sz="18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806116" y="1402556"/>
            <a:ext cx="73741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 Implementation</a:t>
            </a:r>
            <a:endParaRPr lang="en-US" sz="440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16" y="2465546"/>
            <a:ext cx="562451" cy="562451"/>
          </a:xfrm>
          <a:prstGeom prst="rect">
            <a:avLst/>
          </a:prstGeom>
        </p:spPr>
      </p:pic>
      <p:sp>
        <p:nvSpPr>
          <p:cNvPr id="15" name="Text 1"/>
          <p:cNvSpPr/>
          <p:nvPr/>
        </p:nvSpPr>
        <p:spPr>
          <a:xfrm>
            <a:off x="806116" y="3267313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6" name="Text 2"/>
          <p:cNvSpPr/>
          <p:nvPr/>
        </p:nvSpPr>
        <p:spPr>
          <a:xfrm>
            <a:off x="806116" y="3762851"/>
            <a:ext cx="2250162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Developed using HTML, CSS, and JavaScript for an interactive UI. </a:t>
            </a:r>
            <a:endParaRPr lang="en-US" sz="185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251" y="2465546"/>
            <a:ext cx="562451" cy="562451"/>
          </a:xfrm>
          <a:prstGeom prst="rect">
            <a:avLst/>
          </a:prstGeom>
        </p:spPr>
      </p:pic>
      <p:sp>
        <p:nvSpPr>
          <p:cNvPr id="18" name="Text 3"/>
          <p:cNvSpPr/>
          <p:nvPr/>
        </p:nvSpPr>
        <p:spPr>
          <a:xfrm>
            <a:off x="3415251" y="3267313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Backend</a:t>
            </a:r>
            <a:endParaRPr lang="en-US" sz="2200" dirty="0"/>
          </a:p>
        </p:txBody>
      </p:sp>
      <p:sp>
        <p:nvSpPr>
          <p:cNvPr id="19" name="Text 4"/>
          <p:cNvSpPr/>
          <p:nvPr/>
        </p:nvSpPr>
        <p:spPr>
          <a:xfrm>
            <a:off x="3415251" y="3762851"/>
            <a:ext cx="2250162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Powered by Flask (Python) to handle form submissions and requests. Connects with a relational database (SQLite3).</a:t>
            </a:r>
            <a:endParaRPr lang="en-US" sz="18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387" y="2465546"/>
            <a:ext cx="562570" cy="562570"/>
          </a:xfrm>
          <a:prstGeom prst="rect">
            <a:avLst/>
          </a:prstGeom>
        </p:spPr>
      </p:pic>
      <p:sp>
        <p:nvSpPr>
          <p:cNvPr id="21" name="Text 5"/>
          <p:cNvSpPr/>
          <p:nvPr/>
        </p:nvSpPr>
        <p:spPr>
          <a:xfrm>
            <a:off x="6024387" y="3267432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Database</a:t>
            </a:r>
            <a:endParaRPr lang="en-US" sz="2200" dirty="0"/>
          </a:p>
        </p:txBody>
      </p:sp>
      <p:sp>
        <p:nvSpPr>
          <p:cNvPr id="22" name="Text 6"/>
          <p:cNvSpPr/>
          <p:nvPr/>
        </p:nvSpPr>
        <p:spPr>
          <a:xfrm>
            <a:off x="6024387" y="3762970"/>
            <a:ext cx="2250281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Utilizes SQLite3 to efficiently store and retrieve drug reviews, user inputs, and disease prediction records.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D77E7B3-C0AE-001E-919E-F70F91C56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56ED669-9881-6D05-E73A-86ECF05B2081}"/>
              </a:ext>
            </a:extLst>
          </p:cNvPr>
          <p:cNvSpPr/>
          <p:nvPr/>
        </p:nvSpPr>
        <p:spPr>
          <a:xfrm>
            <a:off x="734139" y="599123"/>
            <a:ext cx="5847159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Preprocessing Steps</a:t>
            </a:r>
            <a:endParaRPr lang="en-US" sz="385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9DF0E403-C61A-AD6F-5FD7-A91EAEA16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39" y="1530668"/>
            <a:ext cx="1048822" cy="1524953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735A85B5-1A97-F121-A656-3955F9EB748C}"/>
              </a:ext>
            </a:extLst>
          </p:cNvPr>
          <p:cNvSpPr/>
          <p:nvPr/>
        </p:nvSpPr>
        <p:spPr>
          <a:xfrm>
            <a:off x="2097524" y="1740337"/>
            <a:ext cx="3360063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Text Cleaning &amp; Tokenization</a:t>
            </a:r>
            <a:endParaRPr lang="en-US" sz="19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26EE160-8A0E-3645-20D4-BF35F6666D07}"/>
              </a:ext>
            </a:extLst>
          </p:cNvPr>
          <p:cNvSpPr/>
          <p:nvPr/>
        </p:nvSpPr>
        <p:spPr>
          <a:xfrm>
            <a:off x="2097524" y="2174677"/>
            <a:ext cx="6312337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Raw textual data cleaned by removing special characters and redundant words. Tokenization applied to split text into meaningful words.</a:t>
            </a:r>
            <a:endParaRPr lang="en-US" sz="165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ECB0CDB5-6092-6511-8C56-132FB723B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39" y="3055620"/>
            <a:ext cx="1048822" cy="1524953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FD26FD92-08DF-DE59-1F3B-79B4E33A4FA4}"/>
              </a:ext>
            </a:extLst>
          </p:cNvPr>
          <p:cNvSpPr/>
          <p:nvPr/>
        </p:nvSpPr>
        <p:spPr>
          <a:xfrm>
            <a:off x="2097524" y="3265289"/>
            <a:ext cx="3026569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Addressing Missing Values</a:t>
            </a:r>
            <a:endParaRPr lang="en-US" sz="19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AFF2D28B-71A2-89B1-0ECF-57695C829C27}"/>
              </a:ext>
            </a:extLst>
          </p:cNvPr>
          <p:cNvSpPr/>
          <p:nvPr/>
        </p:nvSpPr>
        <p:spPr>
          <a:xfrm>
            <a:off x="2097524" y="3699629"/>
            <a:ext cx="6312337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Dataset examined for missing values, and incomplete entries handled using imputation techniques or removal.</a:t>
            </a:r>
            <a:endParaRPr lang="en-US" sz="165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C8D12397-ACD9-2F29-2072-0E497D39E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39" y="4580573"/>
            <a:ext cx="1048822" cy="1524953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51231AD1-C179-5457-05E2-73C5CAECCE51}"/>
              </a:ext>
            </a:extLst>
          </p:cNvPr>
          <p:cNvSpPr/>
          <p:nvPr/>
        </p:nvSpPr>
        <p:spPr>
          <a:xfrm>
            <a:off x="2097524" y="4790242"/>
            <a:ext cx="2467928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Extraction</a:t>
            </a:r>
            <a:endParaRPr lang="en-US" sz="19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DCD7965F-F06E-29E2-A36A-9D00BA4C45E2}"/>
              </a:ext>
            </a:extLst>
          </p:cNvPr>
          <p:cNvSpPr/>
          <p:nvPr/>
        </p:nvSpPr>
        <p:spPr>
          <a:xfrm>
            <a:off x="2097524" y="5224582"/>
            <a:ext cx="6312337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Text-based features extracted using TF-IDF and Word Embeddings for meaningful representation in machine learning models.</a:t>
            </a:r>
            <a:endParaRPr lang="en-US" sz="1650" dirty="0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6097B9FE-2245-BAFF-04D8-7F0576316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39" y="6105525"/>
            <a:ext cx="1048822" cy="1524953"/>
          </a:xfrm>
          <a:prstGeom prst="rect">
            <a:avLst/>
          </a:prstGeom>
        </p:spPr>
      </p:pic>
      <p:sp>
        <p:nvSpPr>
          <p:cNvPr id="14" name="Text 7">
            <a:extLst>
              <a:ext uri="{FF2B5EF4-FFF2-40B4-BE49-F238E27FC236}">
                <a16:creationId xmlns:a16="http://schemas.microsoft.com/office/drawing/2014/main" id="{44C6F359-6003-3B2A-D784-4D2890F91BDC}"/>
              </a:ext>
            </a:extLst>
          </p:cNvPr>
          <p:cNvSpPr/>
          <p:nvPr/>
        </p:nvSpPr>
        <p:spPr>
          <a:xfrm>
            <a:off x="2097524" y="6315194"/>
            <a:ext cx="2568178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Normalization</a:t>
            </a:r>
            <a:endParaRPr lang="en-US" sz="190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62B7128B-BB79-C99C-870A-A2DCB3FFFF77}"/>
              </a:ext>
            </a:extLst>
          </p:cNvPr>
          <p:cNvSpPr/>
          <p:nvPr/>
        </p:nvSpPr>
        <p:spPr>
          <a:xfrm>
            <a:off x="2097524" y="6749534"/>
            <a:ext cx="6312337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Numerical features normalized to maintain uniformity across different scales and prevent biases in predictions.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827670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E9651236-2F70-984F-B755-FDF184252E4C}"/>
              </a:ext>
            </a:extLst>
          </p:cNvPr>
          <p:cNvSpPr txBox="1">
            <a:spLocks/>
          </p:cNvSpPr>
          <p:nvPr/>
        </p:nvSpPr>
        <p:spPr>
          <a:xfrm>
            <a:off x="289561" y="270889"/>
            <a:ext cx="9354466" cy="7683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500" dirty="0">
                <a:solidFill>
                  <a:srgbClr val="FF66CC"/>
                </a:solidFill>
                <a:latin typeface="Lora" panose="020F0502020204030204" pitchFamily="2" charset="0"/>
                <a:ea typeface="Inter Bold"/>
                <a:cs typeface="Times New Roman" panose="02020603050405020304" pitchFamily="18" charset="0"/>
              </a:rPr>
              <a:t>Algorithm I have used for </a:t>
            </a:r>
            <a:r>
              <a:rPr lang="en-US" sz="3500" dirty="0">
                <a:solidFill>
                  <a:srgbClr val="FF66CC"/>
                </a:solidFill>
                <a:latin typeface="Lora" panose="020F0502020204030204" pitchFamily="2" charset="0"/>
                <a:ea typeface="Inter Bold"/>
                <a:cs typeface="Times New Roman" panose="02020603050405020304" pitchFamily="18" charset="0"/>
              </a:rPr>
              <a:t>Analyzing Drug Reviews</a:t>
            </a:r>
            <a:br>
              <a:rPr lang="en-US" sz="3500" dirty="0">
                <a:solidFill>
                  <a:srgbClr val="FF66CC"/>
                </a:solidFill>
                <a:latin typeface="Lora" panose="020F0502020204030204" pitchFamily="2" charset="0"/>
                <a:ea typeface="Inter Bold"/>
                <a:cs typeface="Times New Roman" panose="02020603050405020304" pitchFamily="18" charset="0"/>
              </a:rPr>
            </a:br>
            <a:endParaRPr lang="en-IN" sz="3500" dirty="0">
              <a:solidFill>
                <a:srgbClr val="FF66CC"/>
              </a:solidFill>
              <a:latin typeface="Lora" panose="020F0502020204030204" pitchFamily="2" charset="0"/>
              <a:ea typeface="Inter Bold"/>
              <a:cs typeface="Times New Roman" panose="02020603050405020304" pitchFamily="18" charset="0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79D614B-A47B-2843-ACAB-1E3449FAE946}"/>
              </a:ext>
            </a:extLst>
          </p:cNvPr>
          <p:cNvSpPr txBox="1">
            <a:spLocks/>
          </p:cNvSpPr>
          <p:nvPr/>
        </p:nvSpPr>
        <p:spPr>
          <a:xfrm>
            <a:off x="289561" y="1874775"/>
            <a:ext cx="8153400" cy="534225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 (NLP)</a:t>
            </a:r>
          </a:p>
          <a:p>
            <a:pPr>
              <a:buFont typeface="Arial" pitchFamily="34" charset="0"/>
              <a:buNone/>
            </a:pPr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🔍 Why?</a:t>
            </a:r>
          </a:p>
          <a:p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Drug reviews are in free-text format (like sentences written by patients). Handles large volumes of unstructured text.</a:t>
            </a:r>
          </a:p>
          <a:p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NLP helps to analyze, clean, and understand the text so we can use it for predictions or categorization.</a:t>
            </a:r>
          </a:p>
          <a:p>
            <a:pPr>
              <a:buFont typeface="Arial" pitchFamily="34" charset="0"/>
              <a:buNone/>
            </a:pP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None/>
            </a:pPr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🧠 How it works:</a:t>
            </a:r>
          </a:p>
          <a:p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steps like tokenization,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stopword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removal, lemmatization to preprocess the text.</a:t>
            </a:r>
          </a:p>
          <a:p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transforms the text into numbers using TF-IDF (Term Frequency – Inverse Document Frequency).</a:t>
            </a:r>
          </a:p>
          <a:p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features can then be used in ML models.</a:t>
            </a:r>
          </a:p>
          <a:p>
            <a:pPr marL="0" indent="0">
              <a:buFont typeface="Arial" pitchFamily="34" charset="0"/>
              <a:buNone/>
            </a:pPr>
            <a:endParaRPr lang="en-IN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Image 0" descr="preencoded.png">
            <a:extLst>
              <a:ext uri="{FF2B5EF4-FFF2-40B4-BE49-F238E27FC236}">
                <a16:creationId xmlns:a16="http://schemas.microsoft.com/office/drawing/2014/main" id="{06D7A6CE-ACFE-6C41-AA36-1EB98414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1FB7A7-FAA6-420D-CE18-407DEA4F6E97}"/>
              </a:ext>
            </a:extLst>
          </p:cNvPr>
          <p:cNvSpPr txBox="1">
            <a:spLocks/>
          </p:cNvSpPr>
          <p:nvPr/>
        </p:nvSpPr>
        <p:spPr>
          <a:xfrm>
            <a:off x="472440" y="790535"/>
            <a:ext cx="8303260" cy="7683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60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anose="020F0502020204030204" pitchFamily="2" charset="0"/>
                <a:ea typeface="Inter Bold"/>
                <a:cs typeface="Times New Roman" panose="02020603050405020304" pitchFamily="18" charset="0"/>
              </a:rPr>
              <a:t>Tokenization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EF62D1E-39B0-9F8E-3865-E0E8C155A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" y="2065987"/>
            <a:ext cx="841756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3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it is: </a:t>
            </a:r>
            <a:r>
              <a:rPr lang="en-US" alt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Splits a large piece of text into smaller units like words or sentences.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3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it's used: </a:t>
            </a:r>
            <a:r>
              <a:rPr lang="en-US" alt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Computers can't process raw text efficiently. By breaking it down, we make it easier to analyze.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3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br>
              <a:rPr lang="en-US" alt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"The medicine works great!"</a:t>
            </a:r>
            <a:br>
              <a:rPr lang="en-US" alt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➝ ["The", "medicine", "works", "great", "!"]</a:t>
            </a: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D13E752-053A-7AE7-4243-233D9EC7B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99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1C15-9EF0-33FB-C743-572BE598B6A3}"/>
              </a:ext>
            </a:extLst>
          </p:cNvPr>
          <p:cNvSpPr txBox="1">
            <a:spLocks/>
          </p:cNvSpPr>
          <p:nvPr/>
        </p:nvSpPr>
        <p:spPr>
          <a:xfrm>
            <a:off x="472440" y="790535"/>
            <a:ext cx="8303260" cy="7683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6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Lora" panose="020F0502020204030204" pitchFamily="2" charset="0"/>
                <a:ea typeface="Inter Bold"/>
                <a:cs typeface="Times New Roman" panose="02020603050405020304" pitchFamily="18" charset="0"/>
              </a:rPr>
              <a:t>Stopword</a:t>
            </a:r>
            <a:r>
              <a:rPr lang="en-IN" sz="6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anose="020F0502020204030204" pitchFamily="2" charset="0"/>
                <a:ea typeface="Inter Bold"/>
                <a:cs typeface="Times New Roman" panose="02020603050405020304" pitchFamily="18" charset="0"/>
              </a:rPr>
              <a:t> </a:t>
            </a:r>
            <a:r>
              <a:rPr lang="en-IN" sz="60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anose="020F0502020204030204" pitchFamily="2" charset="0"/>
                <a:ea typeface="Inter Bold"/>
                <a:cs typeface="Times New Roman" panose="02020603050405020304" pitchFamily="18" charset="0"/>
              </a:rPr>
              <a:t>Removal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4816F8-14A9-3DE1-2742-4FBEF4DBD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" y="2268419"/>
            <a:ext cx="8417560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3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it is: </a:t>
            </a:r>
            <a:r>
              <a:rPr lang="en-US" alt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Removes common words like "the", "is", "in", "and", etc., that don’t add much meaning to the context.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3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it's used: </a:t>
            </a:r>
            <a:r>
              <a:rPr lang="en-US" alt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 focus on important words that actually contribute to understanding the sentiment or condition.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30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br>
              <a:rPr lang="en-US" alt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["The", "medicine", "works", "great"]</a:t>
            </a:r>
            <a:br>
              <a:rPr lang="en-US" alt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➝ ["medicine", "works", "great"]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AC3785EC-3FC0-A7BE-6DCE-83CEB348C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98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5971-E3A8-703F-54F5-759BE6F456AF}"/>
              </a:ext>
            </a:extLst>
          </p:cNvPr>
          <p:cNvSpPr txBox="1">
            <a:spLocks/>
          </p:cNvSpPr>
          <p:nvPr/>
        </p:nvSpPr>
        <p:spPr>
          <a:xfrm>
            <a:off x="472440" y="790535"/>
            <a:ext cx="8303260" cy="7683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60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anose="020F0502020204030204" pitchFamily="2" charset="0"/>
                <a:ea typeface="Inter Bold"/>
                <a:cs typeface="Times New Roman" panose="02020603050405020304" pitchFamily="18" charset="0"/>
              </a:rPr>
              <a:t>Lemmatization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FDEA09-3D4F-6F93-1895-24BA7FB06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2142849"/>
            <a:ext cx="8502483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9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it is: </a:t>
            </a:r>
            <a:r>
              <a:rPr lang="en-US" alt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words to their base or dictionary form.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 sz="2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9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it's used: </a:t>
            </a:r>
            <a:r>
              <a:rPr lang="en-US" alt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treat words like “running”, “ran”, and “runs” all as “run”, giving better accuracy for text models.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 sz="29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9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br>
              <a:rPr lang="en-US" alt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"medications" ➝ "medication"</a:t>
            </a:r>
            <a:br>
              <a:rPr lang="en-US" alt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"working" ➝ "work"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810573C3-3D14-58B2-6860-0D3A3426B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42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1733</Words>
  <Application>Microsoft Office PowerPoint</Application>
  <PresentationFormat>Custom</PresentationFormat>
  <Paragraphs>224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OpenSymbol</vt:lpstr>
      <vt:lpstr>Lora</vt:lpstr>
      <vt:lpstr>Inter Bold</vt:lpstr>
      <vt:lpstr>Arial</vt:lpstr>
      <vt:lpstr>Source Sans 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Rajaram Sakthivel</cp:lastModifiedBy>
  <cp:revision>5</cp:revision>
  <dcterms:created xsi:type="dcterms:W3CDTF">2025-03-16T15:14:12Z</dcterms:created>
  <dcterms:modified xsi:type="dcterms:W3CDTF">2025-04-13T04:28:34Z</dcterms:modified>
</cp:coreProperties>
</file>